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sldIdLst>
    <p:sldId id="256" r:id="rId2"/>
    <p:sldId id="276" r:id="rId3"/>
    <p:sldId id="291" r:id="rId4"/>
    <p:sldId id="258" r:id="rId5"/>
    <p:sldId id="265" r:id="rId6"/>
    <p:sldId id="264" r:id="rId7"/>
    <p:sldId id="278" r:id="rId8"/>
    <p:sldId id="279" r:id="rId9"/>
    <p:sldId id="280" r:id="rId10"/>
    <p:sldId id="294" r:id="rId11"/>
    <p:sldId id="268" r:id="rId12"/>
    <p:sldId id="283" r:id="rId13"/>
    <p:sldId id="288" r:id="rId14"/>
    <p:sldId id="289" r:id="rId15"/>
    <p:sldId id="292" r:id="rId16"/>
    <p:sldId id="293" r:id="rId17"/>
    <p:sldId id="271" r:id="rId18"/>
    <p:sldId id="284" r:id="rId19"/>
    <p:sldId id="29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922C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145A8-4916-41CB-8D8E-AE651574F1EF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BD4E-99F3-4EAB-8421-BF3821B72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4BD4E-99F3-4EAB-8421-BF3821B7272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C84652-300F-4BA5-9678-0562FA834189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D0AD94-A739-4688-B551-114ED17C48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D%D0%B0%D0%BD%D0%B8%D0%B5._%D0%9F%D0%BE%D0%BD%D0%B8%D0%BC%D0%B0%D0%BD%D0%B8%D0%B5._%D0%A3%D0%BC%D0%B5%D0%BD%D0%B8%D0%B5" TargetMode="External"/><Relationship Id="rId3" Type="http://schemas.openxmlformats.org/officeDocument/2006/relationships/hyperlink" Target="http://vsevteme.ru/network/161/items?category=1518" TargetMode="External"/><Relationship Id="rId7" Type="http://schemas.openxmlformats.org/officeDocument/2006/relationships/hyperlink" Target="http://www.zpu-journal.ru/zpu/2005_1/Martynenko/19.pdf" TargetMode="External"/><Relationship Id="rId2" Type="http://schemas.openxmlformats.org/officeDocument/2006/relationships/hyperlink" Target="http://www.suicida.net/pointer/profilaktik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thnonet.ru/lib/2012-05.html" TargetMode="External"/><Relationship Id="rId5" Type="http://schemas.openxmlformats.org/officeDocument/2006/relationships/hyperlink" Target="http://www.rus-goroskop.ru/lichnost_view.html?link=suizid" TargetMode="External"/><Relationship Id="rId4" Type="http://schemas.openxmlformats.org/officeDocument/2006/relationships/hyperlink" Target="http://www.centr-detstvo.ru/publ/13-1-0-74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фото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214554"/>
            <a:ext cx="221457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572428" cy="15716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Профилактика суицида и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аутоагрессии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643578"/>
            <a:ext cx="3257528" cy="72865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педагог-психолог Костерина О.В.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142852"/>
            <a:ext cx="8160530" cy="504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ГКОУ «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Таремский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детский дом»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1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214422"/>
            <a:ext cx="8572560" cy="502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стремление дать окружающим понять, что человеку плохо, - 11,9%;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стремление повлиять на другого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человека, чтобы добиться от него желаемого - 8,8%;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проблемы в семье - 72,4% (!);	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несчастная любовь - 50,1%;	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желание заставить человека раскаяться в плохом отношении к другому - 8%;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употребление алкоголя, наркотиков -47,8%;	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 нечего делать - 3,2%;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безысходность положения - 32,1%;	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чтобы выделиться - 2,3%;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проблемы в школе - 28,9%;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плохое настроение - 1,3%.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1604" y="0"/>
            <a:ext cx="5395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для размышления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44" y="428604"/>
            <a:ext cx="88583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результатам исследований, проведенных в образовательных учреждениях России причинами различных видов суицидального поведения по мнению подростков, являются: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42844" y="285729"/>
            <a:ext cx="871543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14290"/>
            <a:ext cx="88583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Факторы, препятствующие возникновению суицидального поведения у подростков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эмоциональная привязанность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значимым родным и близким;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чувство долга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внимание на собственное здоровье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учет общественного мнения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неприятие (осуждение) суицидальных моделей поведения;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духовных, нравственных и эстетических критериев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мышлении;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психологическая гибкость и адаптированность;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актуальных жизненных ценностей, целей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интереса к 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религиозности и боязнь греха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самоубийства;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планирование своего ближайшего будущего и перспектив жизни.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55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3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Профилактика  суицида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142984"/>
            <a:ext cx="8496944" cy="596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уровень – общая профилактика</a:t>
            </a:r>
          </a:p>
          <a:p>
            <a:pPr algn="just">
              <a:lnSpc>
                <a:spcPct val="90000"/>
              </a:lnSpc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групповой сплоченности в образовательном учреждении.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педагога-психолога на данном этапе: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1.Изучение особенностей психолого-педагогического статуса каждого воспитанника с целью своевременной профилактики проблем, возникающих в психическом состоянии, общении, развитии и обучении.</a:t>
            </a: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2.Создание системы психолого-педагогической поддержки воспитанников разных возрастных групп как в воспитательно-образовательном процессе так и в период трудной жизненной ситуации (составление программы или плана работы по профилактике суицидального поведения).</a:t>
            </a: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3.Формирование позитивного образа Я, уникальности и неповторимости не только собственной личности, но и других людей.</a:t>
            </a: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4.Привитие существующих в обществе социальных норм поведения, формирование детского милосердия, развитие ценностных отношений в социуме.</a:t>
            </a:r>
          </a:p>
          <a:p>
            <a:pPr>
              <a:lnSpc>
                <a:spcPct val="90000"/>
              </a:lnSpc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endParaRPr lang="ru-RU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7148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Уровни профилактики суицида в образовательном учреждении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1"/>
            <a:ext cx="6013176" cy="659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  <a:defRPr/>
            </a:pPr>
            <a:endParaRPr lang="ru-RU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defRPr/>
            </a:pP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уровень - первичная профилактика</a:t>
            </a:r>
          </a:p>
          <a:p>
            <a:pPr marL="609600" indent="-609600" algn="ctr">
              <a:lnSpc>
                <a:spcPct val="80000"/>
              </a:lnSpc>
              <a:defRPr/>
            </a:pPr>
            <a:endParaRPr lang="ru-RU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-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осведомленности субъектов воспитательно-образовательного процесса о признаках возможного суицида, факторах риска и путях действия в этой ситуации на основе диагностических исследований. 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педагога-психолога на данном этапе: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1.Диагностика суицидального поведения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детей, нуждающихся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незамедлительной помощи и защите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Оказание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экстренной первой помощи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обеспечение безопасности ребенка, снятие стрессового состояния.</a:t>
            </a: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Сопровождение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детей и подростков группы риска по суицидальному поведению с целью предупреждения самоубийств: терапия кризисных состояний, формирование адаптивных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копинг-стратегий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способствующих позитивному принятию себя подростками и позволяющих эффективно преодолевать критические ситуации существования.</a:t>
            </a:r>
            <a:endParaRPr lang="ru-RU" b="1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Холодова\Desktop\УВР\Воспитательно-образовательный процесс\Психолог\суици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2277749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28604"/>
            <a:ext cx="58201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  <a:defRPr/>
            </a:pPr>
            <a:endParaRPr lang="ru-RU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defRPr/>
            </a:pP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уровень- вторичная профилактика </a:t>
            </a:r>
          </a:p>
          <a:p>
            <a:pPr marL="609600" indent="-609600" algn="ctr">
              <a:lnSpc>
                <a:spcPct val="80000"/>
              </a:lnSpc>
              <a:defRPr/>
            </a:pPr>
            <a:endParaRPr lang="ru-RU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предотвращение самоубийства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педагога-психолога на данном этапе: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Вступить  в контакт с воспитанником, который грозится покончить жизнь самоубийством, отговорить самоубийцу от последнего шага или выступить в роли консультанта.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Разбор случая с педагогическим персоналом, который был включен в работу (выразить свои чувства, переживания, внести предложения относительно стратегий и плана работы).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defRPr/>
            </a:pPr>
            <a:endParaRPr lang="ru-RU" dirty="0" smtClean="0"/>
          </a:p>
          <a:p>
            <a:pPr marL="609600" indent="-609600" algn="just">
              <a:lnSpc>
                <a:spcPct val="80000"/>
              </a:lnSpc>
              <a:defRPr/>
            </a:pPr>
            <a:endParaRPr lang="ru-RU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r="2419" b="27083"/>
          <a:stretch>
            <a:fillRect/>
          </a:stretch>
        </p:blipFill>
        <p:spPr bwMode="auto">
          <a:xfrm>
            <a:off x="6300192" y="188640"/>
            <a:ext cx="257176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8318728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  <a:defRPr/>
            </a:pP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уровень- третичная профилактика</a:t>
            </a: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>
              <a:lnSpc>
                <a:spcPct val="80000"/>
              </a:lnSpc>
              <a:defRPr/>
            </a:pP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just">
              <a:lnSpc>
                <a:spcPct val="80000"/>
              </a:lnSpc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снижение последствий и уменьшение вероятности дальнейших случаев;</a:t>
            </a:r>
          </a:p>
          <a:p>
            <a:pPr marL="609600" indent="-609600" algn="just">
              <a:lnSpc>
                <a:spcPct val="80000"/>
              </a:lnSpc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-социальная и психологическая реабилитация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суицидентов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algn="just">
              <a:lnSpc>
                <a:spcPct val="80000"/>
              </a:lnSpc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педагога-психолога на данном этапе: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Снятие  стрессового состояния у очевидцев происшествия (дети, подростки, персонал учреждения).</a:t>
            </a:r>
          </a:p>
          <a:p>
            <a:pPr marL="342900" lvl="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 Психологическая  коррекция, обеспечивающая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профилактику образования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конфликтно-стрессовых переживаний в дальнейшем.</a:t>
            </a:r>
          </a:p>
        </p:txBody>
      </p:sp>
      <p:pic>
        <p:nvPicPr>
          <p:cNvPr id="4" name="Picture 4" descr="фото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01008"/>
            <a:ext cx="291465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ертикальный свиток 15"/>
          <p:cNvSpPr/>
          <p:nvPr/>
        </p:nvSpPr>
        <p:spPr>
          <a:xfrm>
            <a:off x="2071670" y="1571612"/>
            <a:ext cx="2214578" cy="4143404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внушать им оптимизм и надежду</a:t>
            </a:r>
            <a:endParaRPr lang="ru-RU" i="1" dirty="0"/>
          </a:p>
        </p:txBody>
      </p:sp>
      <p:sp>
        <p:nvSpPr>
          <p:cNvPr id="17" name="Вертикальный свиток 16"/>
          <p:cNvSpPr/>
          <p:nvPr/>
        </p:nvSpPr>
        <p:spPr>
          <a:xfrm>
            <a:off x="4286248" y="1571612"/>
            <a:ext cx="2214578" cy="4071966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проявлять сочувствие и понимание</a:t>
            </a:r>
            <a:endParaRPr lang="ru-RU" i="1" dirty="0"/>
          </a:p>
        </p:txBody>
      </p:sp>
      <p:sp>
        <p:nvSpPr>
          <p:cNvPr id="18" name="Вертикальный свиток 17"/>
          <p:cNvSpPr/>
          <p:nvPr/>
        </p:nvSpPr>
        <p:spPr>
          <a:xfrm>
            <a:off x="6500826" y="1643050"/>
            <a:ext cx="2357454" cy="4000528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осуществлять контроль за поведением ребенка, анализировать его отношения со сверстниками.</a:t>
            </a:r>
            <a:endParaRPr lang="ru-RU" i="1" dirty="0"/>
          </a:p>
        </p:txBody>
      </p:sp>
      <p:sp>
        <p:nvSpPr>
          <p:cNvPr id="19" name="Вертикальный свиток 18"/>
          <p:cNvSpPr/>
          <p:nvPr/>
        </p:nvSpPr>
        <p:spPr>
          <a:xfrm>
            <a:off x="0" y="1643050"/>
            <a:ext cx="2214578" cy="4071966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вселять у детей уверенность в свои силы и возможности</a:t>
            </a:r>
            <a:endParaRPr lang="ru-RU" i="1" dirty="0"/>
          </a:p>
        </p:txBody>
      </p:sp>
      <p:sp>
        <p:nvSpPr>
          <p:cNvPr id="20" name="Круглая лента лицом вверх 19"/>
          <p:cNvSpPr/>
          <p:nvPr/>
        </p:nvSpPr>
        <p:spPr>
          <a:xfrm>
            <a:off x="357158" y="357166"/>
            <a:ext cx="8429684" cy="1285884"/>
          </a:xfrm>
          <a:prstGeom prst="ellipseRibbon2">
            <a:avLst>
              <a:gd name="adj1" fmla="val 25000"/>
              <a:gd name="adj2" fmla="val 68377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Для предотвращение детского суицида необходимо 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424863" cy="487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Мифы 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 факты о 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суициде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500041"/>
          <a:ext cx="8786874" cy="6396990"/>
        </p:xfrm>
        <a:graphic>
          <a:graphicData uri="http://schemas.openxmlformats.org/drawingml/2006/table">
            <a:tbl>
              <a:tblPr/>
              <a:tblGrid>
                <a:gridCol w="4110021"/>
                <a:gridCol w="4676853"/>
              </a:tblGrid>
              <a:tr h="229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МИФ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</a:t>
                      </a:r>
                      <a:endParaRPr lang="ru-RU" sz="1400" b="1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6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Если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человек говорит о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самоубийстве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он просто хочет привлечь к себе внимание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Говорящий о самоубийстве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переживает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психическую боль и таким образом «кричит» о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помощи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ставит в известность о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своей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боли людей</a:t>
                      </a:r>
                      <a:endParaRPr lang="ru-RU" sz="13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Настоящее самоубийство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случается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 предупреждения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Примерно 8 из 10 суицидентов подают окружающим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предупреждающие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знаки о грядущем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поступке</a:t>
                      </a:r>
                      <a:endParaRPr lang="ru-RU" sz="13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Самоубийство</a:t>
                      </a:r>
                      <a:r>
                        <a:rPr lang="ru-RU" sz="13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–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явление наследуемое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значит все равно ничем не поможешь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Оно не передается генетически. Человек лишь использует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аутоагрессивные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модели поведения, если они существуют в семье или </a:t>
                      </a:r>
                      <a:r>
                        <a:rPr lang="ru-RU" sz="1300" b="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значимом</a:t>
                      </a:r>
                      <a:r>
                        <a:rPr lang="ru-RU" sz="13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окружении</a:t>
                      </a:r>
                      <a:endParaRPr lang="ru-RU" sz="13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Те, кто кончает с собой,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психически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больны, значит им нельзя помочь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Многие совершающие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самоубийства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страдают никаким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психическим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заболеванием</a:t>
                      </a:r>
                      <a:endParaRPr lang="ru-RU" sz="13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Разговоры о суициде могут способствовать его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совершению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Лучше избегать этой темы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Разговор о самоубийстве не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является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его причиной,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может стать первым шагом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предупреждения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суицида</a:t>
                      </a:r>
                      <a:endParaRPr lang="ru-RU" sz="13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Если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человек в прошлом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совершил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суицидальную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попытку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то больше подобное не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повторится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так что опасность позади, можно не заботиться об этом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Очень многие повторяют эти действия вновь и вновь и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достигают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желаемого результата</a:t>
                      </a:r>
                      <a:endParaRPr lang="ru-RU" sz="13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2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Покушающийся на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самоубийство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желает умереть, поэтому помочь ему нельзя. Это их дело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Подавляющее большинство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суицидентов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хотят избавиться от невыносимой душевной боли и не видят другого выхода,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поэтому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перед суицидальными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действиями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они часто обращаются за помощью. Иногда они прямо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говорят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самоубийстве, а иногда говорят о невыносимом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страдании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о бессмысленности жизни, о вине, о бессилии и т. п.</a:t>
                      </a:r>
                      <a:endParaRPr lang="ru-RU" sz="13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 самоубийства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импульсивны,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 нельзя предвидеть и предупредить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Большинство суицидентов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вынашивает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свои планы, прямо или косвенно сообщая о них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окружающим</a:t>
                      </a:r>
                      <a:endParaRPr lang="ru-RU" sz="13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 самоубийцы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 депрессивные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люди, поэтому помочь им может только врач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все суициденты страдают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депрессией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Практически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самоубийство </a:t>
                      </a:r>
                      <a:r>
                        <a:rPr lang="ru-RU" sz="13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может быть совершено любым человеком, любого типа характера, с любыми </a:t>
                      </a:r>
                      <a:r>
                        <a:rPr lang="ru-RU" sz="13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наклонностями</a:t>
                      </a:r>
                      <a:endParaRPr lang="ru-RU" sz="13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350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78687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i="1" u="sng" dirty="0" smtClean="0">
                <a:solidFill>
                  <a:srgbClr val="FF0000"/>
                </a:solidFill>
              </a:rPr>
              <a:t>Список полезных ссылок:</a:t>
            </a:r>
          </a:p>
          <a:p>
            <a:pPr lvl="1">
              <a:lnSpc>
                <a:spcPct val="200000"/>
              </a:lnSpc>
            </a:pPr>
            <a:r>
              <a:rPr lang="ru-RU" b="1" u="sng" dirty="0" smtClean="0">
                <a:hlinkClick r:id="rId2"/>
              </a:rPr>
              <a:t>http://www.suicida.net/pointer/profilaktika/</a:t>
            </a:r>
            <a:r>
              <a:rPr lang="ru-RU" b="1" dirty="0" smtClean="0"/>
              <a:t> - Суицида нет.</a:t>
            </a:r>
          </a:p>
          <a:p>
            <a:pPr lvl="1">
              <a:lnSpc>
                <a:spcPct val="200000"/>
              </a:lnSpc>
            </a:pPr>
            <a:r>
              <a:rPr lang="ru-RU" b="1" u="sng" dirty="0" smtClean="0">
                <a:hlinkClick r:id="rId3"/>
              </a:rPr>
              <a:t>http://vsevteme.ru/network/161/items?category=1518</a:t>
            </a:r>
            <a:r>
              <a:rPr lang="ru-RU" b="1" dirty="0" smtClean="0"/>
              <a:t> – Все в теме.</a:t>
            </a:r>
          </a:p>
          <a:p>
            <a:pPr lvl="1">
              <a:lnSpc>
                <a:spcPct val="200000"/>
              </a:lnSpc>
            </a:pPr>
            <a:r>
              <a:rPr lang="ru-RU" b="1" u="sng" dirty="0" smtClean="0">
                <a:hlinkClick r:id="rId4"/>
              </a:rPr>
              <a:t>http://www.centr-detstvo.ru/publ/13-1-0-74</a:t>
            </a:r>
            <a:r>
              <a:rPr lang="ru-RU" b="1" dirty="0" smtClean="0"/>
              <a:t> - Детство. Подростковый суицид: причины и профилактика.</a:t>
            </a:r>
          </a:p>
          <a:p>
            <a:pPr lvl="1">
              <a:lnSpc>
                <a:spcPct val="200000"/>
              </a:lnSpc>
            </a:pPr>
            <a:r>
              <a:rPr lang="ru-RU" b="1" u="sng" dirty="0" smtClean="0">
                <a:hlinkClick r:id="rId5"/>
              </a:rPr>
              <a:t>http://www.rus-goroskop.ru/lichnost_view.html?link=suizid</a:t>
            </a:r>
            <a:r>
              <a:rPr lang="ru-RU" b="1" dirty="0" smtClean="0"/>
              <a:t> – Суицид. Профилактика суицида.</a:t>
            </a:r>
          </a:p>
          <a:p>
            <a:pPr lvl="1">
              <a:lnSpc>
                <a:spcPct val="200000"/>
              </a:lnSpc>
            </a:pPr>
            <a:r>
              <a:rPr lang="ru-RU" b="1" dirty="0" smtClean="0"/>
              <a:t>Головачев В. Ц. </a:t>
            </a:r>
            <a:r>
              <a:rPr lang="ru-RU" b="1" u="sng" dirty="0" smtClean="0">
                <a:hlinkClick r:id="rId6"/>
              </a:rPr>
              <a:t>Самоубийство как обычай и ритуал в традиционном Китае</a:t>
            </a:r>
            <a:r>
              <a:rPr lang="ru-RU" b="1" dirty="0" smtClean="0"/>
              <a:t> // </a:t>
            </a:r>
            <a:r>
              <a:rPr lang="ru-RU" b="1" dirty="0" err="1" smtClean="0"/>
              <a:t>Этножурнал</a:t>
            </a:r>
            <a:r>
              <a:rPr lang="ru-RU" b="1" dirty="0" smtClean="0"/>
              <a:t>.</a:t>
            </a:r>
          </a:p>
          <a:p>
            <a:pPr lvl="1">
              <a:lnSpc>
                <a:spcPct val="200000"/>
              </a:lnSpc>
            </a:pPr>
            <a:r>
              <a:rPr lang="ru-RU" b="1" dirty="0" err="1" smtClean="0"/>
              <a:t>Мартыненко</a:t>
            </a:r>
            <a:r>
              <a:rPr lang="ru-RU" b="1" dirty="0" smtClean="0"/>
              <a:t> А. В. </a:t>
            </a:r>
            <a:r>
              <a:rPr lang="ru-RU" b="1" u="sng" dirty="0" smtClean="0">
                <a:hlinkClick r:id="rId7"/>
              </a:rPr>
              <a:t>Суицид в молодежной среде</a:t>
            </a:r>
            <a:r>
              <a:rPr lang="ru-RU" b="1" dirty="0" smtClean="0"/>
              <a:t> // </a:t>
            </a:r>
            <a:r>
              <a:rPr lang="ru-RU" b="1" u="sng" dirty="0" smtClean="0">
                <a:hlinkClick r:id="rId8" tooltip="Знание. Понимание. Умение"/>
              </a:rPr>
              <a:t>Знание. Понимание. Умение</a:t>
            </a:r>
            <a:r>
              <a:rPr lang="ru-RU" b="1" dirty="0" smtClean="0"/>
              <a:t>. — 2005. — № 1. — С. 139-141. 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выбираем жизнь, они- смерть.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пишем письма, они- предсмертные записки.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строим планы на будущее, у них...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них нет будущего.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Кажется, что мы и они — из разных миров.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как велика пропасть между нами,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читающими эти строки,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теми, кто решился на самоубийство?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сильно нужно измениться человеку,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сделать этот шаг?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лишь- шаг.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не были рождены самоубийцами,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умерли с этим клеймом. 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продолжают умирать. 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Суицид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(от лат.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sui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caedere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убивать себя) — целенаправленное лишение себя жизни, как правило, добровольное и самостоятельное .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928802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Аутоагре́ссия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автоагрессия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поворот против себя)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активность, проявляющаяся в демонстративных суицидальных попытках и истинном суициде 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4643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3" descr="18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286124"/>
            <a:ext cx="3924300" cy="297101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357166"/>
            <a:ext cx="7661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Историческая справка: отношение к суициду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1142984"/>
            <a:ext cx="64294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Античном Египте проявляли уважительное отношение к случаям харакири как к способу потерпевших неудачу или опозоренных людей оправдать себя.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3500438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Греческий философ Платон и люди в  Афинах и Фивах строго осуждали суицид.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Христианство вообще осуждает суицид как покушение на святость человеческой жизни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71546"/>
            <a:ext cx="1500198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143116"/>
            <a:ext cx="1500198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286124"/>
            <a:ext cx="108632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2143108" y="5380672"/>
            <a:ext cx="6572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Сегодня, большинство традиционных религий относятся к жертвам суицида сострадательно и хоронят по традиционным обрядам.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2428868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Индии известен обычай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сати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42844" y="1142984"/>
            <a:ext cx="8856983" cy="4968329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По данным Всемирной организации здоровья за последние 15 лет число самоубийц в возрастной группе от 15 до 24 лет увеличилось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2 раза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в ряду причин смертности во многих экономических развитых странах стоит на 2 – 3 местах.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Согласно статистике, в России, на 100 тыс. молодых людей в возрасте 15-19 лет приходится почти 20 случаев суицида, что превышает мировой показатель в 2,7 раза. Об этом заявил Павел Астахов, Уполномоченный при Президенте РФ по правам ребенка.  </a:t>
            </a:r>
          </a:p>
          <a:p>
            <a:pPr algn="just">
              <a:lnSpc>
                <a:spcPct val="150000"/>
              </a:lnSpc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Россия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сегодня занимает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лидирующие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позиции по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детским суицидам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 мире.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Статистика</a:t>
            </a:r>
          </a:p>
        </p:txBody>
      </p:sp>
    </p:spTree>
    <p:extLst>
      <p:ext uri="{BB962C8B-B14F-4D97-AF65-F5344CB8AC3E}">
        <p14:creationId xmlns:p14="http://schemas.microsoft.com/office/powerpoint/2010/main" xmlns="" val="185596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4565" y="1196752"/>
            <a:ext cx="8064896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статистике, ежегодно более миллиона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человек сами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ставят точку в своей жизни.</a:t>
            </a:r>
          </a:p>
          <a:p>
            <a:pPr marL="457200" lvl="0" indent="-4572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Один из двух возрастных «пиков» самоубийств — «пик» молодости — приходится на возраст от 15 до 25 лет.</a:t>
            </a:r>
          </a:p>
          <a:p>
            <a:pPr marL="457200" lvl="0" indent="-4572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Среди девочек почти в 2,5 раза больше потенциальных самоубийц, чем среди мальчиков.</a:t>
            </a:r>
          </a:p>
          <a:p>
            <a:pPr marL="457200" lvl="0" indent="-4572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Влечению к смерти в острой форме подвержены 4,5% подростков в возрасте от 15 до 19 лет.</a:t>
            </a:r>
          </a:p>
          <a:p>
            <a:pPr marL="457200" lvl="0" indent="-4572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Хорошие взаимоотношения детей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 взрослыми уменьшают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риск суицида до 1%, постоянные ссоры ведут к увеличению этого риска до 18%.</a:t>
            </a:r>
          </a:p>
          <a:p>
            <a:pPr marL="457200" lvl="0" indent="-4572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Соотношение попыток самоубийства и смертей у подростков составляет 50:1.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5841" y="359078"/>
            <a:ext cx="348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снова статистика: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07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Проявление предсуицидального поведения</a:t>
            </a:r>
            <a:r>
              <a:rPr lang="ru-RU" sz="28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024" y="836712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/>
            <a:r>
              <a:rPr lang="ru-RU" b="1" i="1" dirty="0" smtClean="0">
                <a:solidFill>
                  <a:srgbClr val="008000"/>
                </a:solidFill>
              </a:rPr>
              <a:t> </a:t>
            </a:r>
            <a:r>
              <a:rPr lang="ru-RU" b="1" dirty="0" smtClean="0">
                <a:solidFill>
                  <a:srgbClr val="08922C"/>
                </a:solidFill>
                <a:latin typeface="Times New Roman" pitchFamily="18" charset="0"/>
                <a:cs typeface="Times New Roman" pitchFamily="18" charset="0"/>
              </a:rPr>
              <a:t>Ко всем намекам на суицид следует относиться с полной серьезностью</a:t>
            </a:r>
            <a:r>
              <a:rPr lang="ru-RU" dirty="0" smtClean="0">
                <a:solidFill>
                  <a:srgbClr val="08922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/>
            <a:endParaRPr lang="ru-RU" dirty="0" smtClean="0">
              <a:solidFill>
                <a:srgbClr val="08922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потеря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аппетита или импульсивное обжорство, бессонница или повышенная сонливость в течение, по крайней мере, последних дней;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частые жалобы на соматические недомогания (на боли в животе, головные боли, постоянную усталость, частую сонливость);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необычно пренебрежительное отношение к своему внешнему виду;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постоянное чувство одиночества, бесполезности, вины или грусти;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ощущение скуки при проведении времени в привычном окружении или выполнении работы, которая раньше приносила удовольствие;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уход от контактов, изоляция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друзей,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превращение в человека-одиночку;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нарушение внимания со снижением качества выполняемой работы;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погруженность в размышления о смерти;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отсутствие планов на будущее;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внезапные приступы гнева, зачастую возникающие из-за мелочей.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solidFill>
                  <a:srgbClr val="08922C"/>
                </a:solidFill>
                <a:latin typeface="Times New Roman" pitchFamily="18" charset="0"/>
                <a:cs typeface="Times New Roman" pitchFamily="18" charset="0"/>
              </a:rPr>
              <a:t>Всё вышеперечисленное является признаками эмоциональных нарушений, способных привести подростка к самоубийству.</a:t>
            </a:r>
            <a:endParaRPr lang="ru-RU" b="1" dirty="0">
              <a:solidFill>
                <a:srgbClr val="08922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86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538" y="357166"/>
            <a:ext cx="75646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 внешним проявлениям суицидального поведения  относятся</a:t>
            </a:r>
            <a:r>
              <a:rPr lang="ru-RU" b="1" i="1" dirty="0" smtClean="0">
                <a:solidFill>
                  <a:srgbClr val="008000"/>
                </a:solidFill>
              </a:rPr>
              <a:t>:</a:t>
            </a:r>
            <a:endParaRPr lang="ru-RU" i="1" dirty="0">
              <a:solidFill>
                <a:srgbClr val="008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071546"/>
            <a:ext cx="4572000" cy="40811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тоскливое выражение лица (скорбная мимика); 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тихий монотонный голос, замедленная речь; </a:t>
            </a:r>
          </a:p>
          <a:p>
            <a:pPr algn="just">
              <a:lnSpc>
                <a:spcPct val="8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• краткость ответов, отсутствие ответов; 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ускоренная экспрессивная речь;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общая двигательная заторможенность, бездеятельность;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стремление к контакту с окружающими, поиски сочувствия;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эгоцентрическая направленность на свои страдания.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r="23423" b="16071"/>
          <a:stretch>
            <a:fillRect/>
          </a:stretch>
        </p:blipFill>
        <p:spPr bwMode="auto">
          <a:xfrm>
            <a:off x="5436096" y="1071546"/>
            <a:ext cx="3456384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9560" y="214290"/>
            <a:ext cx="6967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Словесные признаки суицидального поведения </a:t>
            </a:r>
            <a:r>
              <a:rPr lang="ru-RU" b="1" i="1" dirty="0" smtClean="0">
                <a:solidFill>
                  <a:srgbClr val="008000"/>
                </a:solidFill>
              </a:rPr>
              <a:t>: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54292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• Разговоры о смерти: </a:t>
            </a:r>
          </a:p>
          <a:p>
            <a:pPr marL="609600" indent="-60960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“Я собираюсь покончить с собой”; </a:t>
            </a:r>
          </a:p>
          <a:p>
            <a:pPr marL="609600" indent="-6096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“Я не могу так дальше жить”.</a:t>
            </a:r>
          </a:p>
          <a:p>
            <a:pPr marL="609600" indent="-609600">
              <a:buFont typeface="Arial" pitchFamily="34" charset="0"/>
              <a:buChar char="•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Намёки  о своем намерении:</a:t>
            </a:r>
          </a:p>
          <a:p>
            <a:pPr marL="609600" indent="-60960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“Я больше не буду ни для кого проблемой”;</a:t>
            </a:r>
          </a:p>
          <a:p>
            <a:pPr marL="609600" indent="-6096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“Тебе больше не придется обо мне волноваться”.</a:t>
            </a:r>
          </a:p>
          <a:p>
            <a:pPr marL="609600" indent="-609600">
              <a:buFont typeface="Arial" pitchFamily="34" charset="0"/>
              <a:buChar char="•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Много шутят на тему самоубийства.</a:t>
            </a:r>
          </a:p>
          <a:p>
            <a:pPr marL="609600" indent="-609600">
              <a:buFont typeface="Arial" pitchFamily="34" charset="0"/>
              <a:buChar char="•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Заинтересованность вопросами смерти.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Documents and Settings\Admin\Рабочий стол\Рисунок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142984"/>
            <a:ext cx="2806700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1236" y="285728"/>
            <a:ext cx="63112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Ситуационные признаки суицидального поведения :</a:t>
            </a:r>
            <a:endParaRPr lang="ru-RU" sz="20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00010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Социально изолирован, чувствует себя отверженным  (не имеет друзей или имеет только одного друга).</a:t>
            </a:r>
          </a:p>
          <a:p>
            <a:pPr>
              <a:buFont typeface="Wingdings" pitchFamily="2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Живет в нестабильном окружении.</a:t>
            </a:r>
          </a:p>
          <a:p>
            <a:pPr>
              <a:buFont typeface="Wingdings" pitchFamily="2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Ощущает себя жертвой насилия.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Предпринимал раньше попытки суицида.</a:t>
            </a:r>
          </a:p>
          <a:p>
            <a:pPr>
              <a:buFont typeface="Wingdings" pitchFamily="2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Перенес тяжелую потерю (смерть кого-то из близких).</a:t>
            </a:r>
          </a:p>
          <a:p>
            <a:pPr>
              <a:buFont typeface="Wingdings" pitchFamily="2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Слишком критически настроен по отношению к себе.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1210079445_4003791_22375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000108"/>
            <a:ext cx="3300442" cy="46577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1198</TotalTime>
  <Words>1487</Words>
  <Application>Microsoft Office PowerPoint</Application>
  <PresentationFormat>Экран (4:3)</PresentationFormat>
  <Paragraphs>210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Профилактика суицида и аутоагрессии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Мифы и факты о суициде 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суицидального поведения обучащихся </dc:title>
  <dc:creator>user</dc:creator>
  <cp:lastModifiedBy>FuckYouBill</cp:lastModifiedBy>
  <cp:revision>124</cp:revision>
  <dcterms:created xsi:type="dcterms:W3CDTF">2012-04-09T07:44:12Z</dcterms:created>
  <dcterms:modified xsi:type="dcterms:W3CDTF">2008-12-28T21:06:30Z</dcterms:modified>
</cp:coreProperties>
</file>